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305" r:id="rId3"/>
    <p:sldId id="400" r:id="rId4"/>
    <p:sldId id="401" r:id="rId5"/>
    <p:sldId id="384" r:id="rId6"/>
    <p:sldId id="402" r:id="rId7"/>
    <p:sldId id="396" r:id="rId8"/>
    <p:sldId id="403" r:id="rId9"/>
    <p:sldId id="404" r:id="rId10"/>
    <p:sldId id="398" r:id="rId11"/>
    <p:sldId id="399" r:id="rId12"/>
    <p:sldId id="39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3" autoAdjust="0"/>
    <p:restoredTop sz="90015" autoAdjust="0"/>
  </p:normalViewPr>
  <p:slideViewPr>
    <p:cSldViewPr snapToGrid="0">
      <p:cViewPr>
        <p:scale>
          <a:sx n="62" d="100"/>
          <a:sy n="62" d="100"/>
        </p:scale>
        <p:origin x="-80" y="28"/>
      </p:cViewPr>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922833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144080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174885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204728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40330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591452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507037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838850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07546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42035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10/20/2021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not-good.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better.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hyperlink" Target="mailto:rbrown@qu.edu.qa"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Times New Roman" panose="02020603050405020304" pitchFamily="18" charset="0"/>
                <a:cs typeface="Times New Roman" panose="02020603050405020304" pitchFamily="18" charset="0"/>
              </a:rPr>
              <a:t>Doha courses on European union law</a:t>
            </a:r>
            <a:r>
              <a:rPr lang="en-US" sz="27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POLICY BRIEF WRITING</a:t>
            </a:r>
            <a:br>
              <a:rPr lang="en-US" sz="3500" dirty="0" smtClean="0">
                <a:latin typeface="Times New Roman" panose="02020603050405020304" pitchFamily="18" charset="0"/>
                <a:cs typeface="Times New Roman" panose="02020603050405020304" pitchFamily="18" charset="0"/>
              </a:rPr>
            </a:br>
            <a:r>
              <a:rPr lang="en-US" sz="2200" dirty="0" smtClean="0">
                <a:latin typeface="Times New Roman" panose="02020603050405020304" pitchFamily="18" charset="0"/>
                <a:cs typeface="Times New Roman" panose="02020603050405020304" pitchFamily="18" charset="0"/>
              </a:rPr>
              <a:t>EU &amp;Environmental Law and HUMAN RIGHTS</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Dr. RAFAEL BROWN</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57345" y="1161400"/>
            <a:ext cx="8788088" cy="4697246"/>
          </a:xfrm>
        </p:spPr>
        <p:txBody>
          <a:bodyPr>
            <a:noAutofit/>
          </a:bodyPr>
          <a:lstStyle/>
          <a:p>
            <a:pPr algn="ctr"/>
            <a:r>
              <a:rPr lang="en-US" sz="3600" b="1" dirty="0" smtClean="0"/>
              <a:t>A “not-so-good” policy brief</a:t>
            </a:r>
          </a:p>
          <a:p>
            <a:r>
              <a:rPr lang="en-US" b="1" dirty="0" smtClean="0"/>
              <a:t>Adolescents’ Dermatologic Health in </a:t>
            </a:r>
            <a:r>
              <a:rPr lang="en-US" b="1" dirty="0" err="1" smtClean="0"/>
              <a:t>Outlandia</a:t>
            </a:r>
            <a:r>
              <a:rPr lang="en-US" b="1" dirty="0" smtClean="0"/>
              <a:t>: A Call to Action</a:t>
            </a:r>
            <a:endParaRPr lang="en-US" dirty="0" smtClean="0"/>
          </a:p>
          <a:p>
            <a:r>
              <a:rPr lang="en-US" dirty="0" smtClean="0"/>
              <a:t>The </a:t>
            </a:r>
            <a:r>
              <a:rPr lang="en-US" dirty="0"/>
              <a:t>Report on Adolescents’ Dermatologic Health in </a:t>
            </a:r>
            <a:r>
              <a:rPr lang="en-US" dirty="0" err="1"/>
              <a:t>Outlandia</a:t>
            </a:r>
            <a:r>
              <a:rPr lang="en-US" dirty="0"/>
              <a:t> (2010), issued by Secretary of Health Dr. Polly </a:t>
            </a:r>
            <a:r>
              <a:rPr lang="en-US" dirty="0" err="1"/>
              <a:t>Galver</a:t>
            </a:r>
            <a:r>
              <a:rPr lang="en-US" dirty="0"/>
              <a:t>, served as a platform to increase public awareness on the importance of dermatologic health for adolescents. Among the major themes of the report are that dermatologic health is essential to general health and well-being and that profound and consequential dermatologic health disparities exist in the state of </a:t>
            </a:r>
            <a:r>
              <a:rPr lang="en-US" dirty="0" err="1"/>
              <a:t>Outlandia</a:t>
            </a:r>
            <a:r>
              <a:rPr lang="en-US" dirty="0"/>
              <a:t>. Dr. </a:t>
            </a:r>
            <a:r>
              <a:rPr lang="en-US" dirty="0" err="1"/>
              <a:t>Galver</a:t>
            </a:r>
            <a:r>
              <a:rPr lang="en-US" dirty="0"/>
              <a:t> stated that what amounts to a silent epidemic of acne is affecting some population groups–restricting activities as schools, work, and home–and often significantly diminishing the quality of life. Dr. </a:t>
            </a:r>
            <a:r>
              <a:rPr lang="en-US" dirty="0" err="1"/>
              <a:t>Galver</a:t>
            </a:r>
            <a:r>
              <a:rPr lang="en-US" dirty="0"/>
              <a:t> issued the Report on Adolescents’ Dermatologic Health as a wake-up call to policymakers and health professionals on issues regarding the state’s dermatologic health. (“</a:t>
            </a:r>
            <a:r>
              <a:rPr lang="en-US" u="sng" dirty="0">
                <a:hlinkClick r:id="rId8"/>
              </a:rPr>
              <a:t>Not so good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604809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08572" y="1248063"/>
            <a:ext cx="8788088" cy="4697246"/>
          </a:xfrm>
        </p:spPr>
        <p:txBody>
          <a:bodyPr>
            <a:noAutofit/>
          </a:bodyPr>
          <a:lstStyle/>
          <a:p>
            <a:pPr algn="ctr"/>
            <a:r>
              <a:rPr lang="en-US" sz="4000" b="1" dirty="0"/>
              <a:t>A better policy brief</a:t>
            </a:r>
          </a:p>
          <a:p>
            <a:r>
              <a:rPr lang="en-US" b="1" dirty="0"/>
              <a:t>Seeing Spots: Addressing the Silent Epidemic of Acne in </a:t>
            </a:r>
            <a:r>
              <a:rPr lang="en-US" b="1" dirty="0" err="1"/>
              <a:t>Outlandia’s</a:t>
            </a:r>
            <a:r>
              <a:rPr lang="en-US" b="1" dirty="0"/>
              <a:t> Youth</a:t>
            </a:r>
            <a:endParaRPr lang="en-US" dirty="0"/>
          </a:p>
          <a:p>
            <a:r>
              <a:rPr lang="en-US" dirty="0"/>
              <a:t>Acne is the most common chronic disease among adolescents in </a:t>
            </a:r>
            <a:r>
              <a:rPr lang="en-US" dirty="0" err="1"/>
              <a:t>Outlandia</a:t>
            </a:r>
            <a:r>
              <a:rPr lang="en-US" dirty="0"/>
              <a:t> (</a:t>
            </a:r>
            <a:r>
              <a:rPr lang="en-US" dirty="0" err="1"/>
              <a:t>Outlandia</a:t>
            </a:r>
            <a:r>
              <a:rPr lang="en-US" dirty="0"/>
              <a:t> Department of Health, 2010). Long considered a benign rite of passage, acne actually has far-reaching effects on the health and well being of adolescents, significantly affecting success in school, social relationships, and general quality of life. Yet large portions of the state’s population are unable to access treatment for acne. The Secretary of Health’s Report on Adolescents’ Dermatologic Health in </a:t>
            </a:r>
            <a:r>
              <a:rPr lang="en-US" dirty="0" err="1"/>
              <a:t>Outlandia</a:t>
            </a:r>
            <a:r>
              <a:rPr lang="en-US" dirty="0"/>
              <a:t> (2010) is a call to action for policymakers and health professionals to improve the health and wellbeing of </a:t>
            </a:r>
            <a:r>
              <a:rPr lang="en-US" dirty="0" err="1"/>
              <a:t>Outlandia’s</a:t>
            </a:r>
            <a:r>
              <a:rPr lang="en-US" dirty="0"/>
              <a:t> youth by increasing access to dermatologic care (“</a:t>
            </a:r>
            <a:r>
              <a:rPr lang="en-US" u="sng" dirty="0">
                <a:hlinkClick r:id="rId8"/>
              </a:rPr>
              <a:t>A Better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587735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567889" y="489436"/>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REMINDER</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095108"/>
            <a:ext cx="8788088" cy="5270523"/>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ADVOCACY POLICY BRIEF DUE DATE</a:t>
            </a:r>
            <a:endParaRPr lang="en-US" sz="54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October 28, 2021 at 8pm</a:t>
            </a: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Email to me: </a:t>
            </a:r>
            <a:r>
              <a:rPr lang="en-US" sz="5400" b="1" dirty="0" smtClean="0">
                <a:latin typeface="Times New Roman" panose="02020603050405020304" pitchFamily="18" charset="0"/>
                <a:cs typeface="Times New Roman" panose="02020603050405020304" pitchFamily="18" charset="0"/>
                <a:hlinkClick r:id="rId8"/>
              </a:rPr>
              <a:t>rbrown@qu.edu.qa</a:t>
            </a:r>
            <a:r>
              <a:rPr lang="en-US" sz="54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828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3: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2862322"/>
          </a:xfrm>
          <a:prstGeom prst="rect">
            <a:avLst/>
          </a:prstGeom>
        </p:spPr>
        <p:txBody>
          <a:bodyPr wrap="square">
            <a:spAutoFit/>
          </a:bodyPr>
          <a:lstStyle/>
          <a:p>
            <a:pPr>
              <a:lnSpc>
                <a:spcPct val="150000"/>
              </a:lnSpc>
              <a:buBlip>
                <a:blip r:embed="rId4"/>
              </a:buBlip>
            </a:pPr>
            <a:r>
              <a:rPr lang="en-US" sz="2400" b="1" dirty="0"/>
              <a:t>Five-Minute Group </a:t>
            </a:r>
            <a:r>
              <a:rPr lang="en-US" sz="2400" b="1" dirty="0" smtClean="0"/>
              <a:t>Presentations </a:t>
            </a:r>
            <a:r>
              <a:rPr lang="en-US" sz="2400" b="1" dirty="0"/>
              <a:t>on Environmental 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2</a:t>
            </a:r>
          </a:p>
          <a:p>
            <a:pPr>
              <a:lnSpc>
                <a:spcPct val="150000"/>
              </a:lnSpc>
              <a:buBlip>
                <a:blip r:embed="rId4"/>
              </a:buBlip>
            </a:pPr>
            <a:r>
              <a:rPr lang="en-US" sz="2400" b="1" dirty="0" smtClean="0"/>
              <a:t>Five-Minute </a:t>
            </a:r>
            <a:r>
              <a:rPr lang="en-US" sz="2400" b="1" dirty="0"/>
              <a:t>Group </a:t>
            </a:r>
            <a:r>
              <a:rPr lang="en-US" sz="2400" b="1" dirty="0" smtClean="0"/>
              <a:t>Presentations </a:t>
            </a:r>
            <a:r>
              <a:rPr lang="en-US" sz="2400" b="1" dirty="0"/>
              <a:t>on Human </a:t>
            </a:r>
            <a:r>
              <a:rPr lang="en-US" sz="2400" b="1" dirty="0" smtClean="0"/>
              <a:t>Rights </a:t>
            </a:r>
            <a:r>
              <a:rPr lang="en-US" sz="2400" b="1" dirty="0"/>
              <a:t>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4</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5</a:t>
            </a:r>
          </a:p>
        </p:txBody>
      </p:sp>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DEFINING THE PROBLEM</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2493888"/>
          </a:xfrm>
          <a:prstGeom prst="rect">
            <a:avLst/>
          </a:prstGeom>
        </p:spPr>
        <p:txBody>
          <a:bodyPr wrap="square">
            <a:spAutoFit/>
          </a:bodyPr>
          <a:lstStyle/>
          <a:p>
            <a:pPr algn="ctr">
              <a:lnSpc>
                <a:spcPct val="150000"/>
              </a:lnSpc>
            </a:pPr>
            <a:r>
              <a:rPr lang="en-US" sz="3600" dirty="0"/>
              <a:t>define the problem and its contributing factors as specifically as possible so that some sort of concrete policy action </a:t>
            </a:r>
            <a:r>
              <a:rPr lang="en-US" sz="3600" dirty="0" smtClean="0"/>
              <a:t>is </a:t>
            </a:r>
            <a:r>
              <a:rPr lang="en-US" sz="3600" dirty="0"/>
              <a:t>feasible</a:t>
            </a:r>
            <a:endParaRPr lang="en-US"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98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FRAME THE ISSUE</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3046988"/>
          </a:xfrm>
          <a:prstGeom prst="rect">
            <a:avLst/>
          </a:prstGeom>
        </p:spPr>
        <p:txBody>
          <a:bodyPr wrap="square">
            <a:spAutoFit/>
          </a:bodyPr>
          <a:lstStyle/>
          <a:p>
            <a:pPr marL="457200" indent="-457200">
              <a:buFont typeface="Wingdings" panose="05000000000000000000" pitchFamily="2" charset="2"/>
              <a:buChar char="Ø"/>
            </a:pPr>
            <a:r>
              <a:rPr lang="en-US" sz="3200" dirty="0" smtClean="0"/>
              <a:t>Once </a:t>
            </a:r>
            <a:r>
              <a:rPr lang="en-US" sz="3200" dirty="0"/>
              <a:t>you’ve identified the </a:t>
            </a:r>
            <a:r>
              <a:rPr lang="en-US" sz="3200" dirty="0" smtClean="0"/>
              <a:t>problem, decide</a:t>
            </a:r>
            <a:r>
              <a:rPr lang="en-US" sz="3200" dirty="0"/>
              <a:t> how you will present it to your reader. </a:t>
            </a:r>
            <a:endParaRPr lang="en-US" sz="3200" dirty="0" smtClean="0"/>
          </a:p>
          <a:p>
            <a:pPr marL="457200" indent="-457200">
              <a:buFont typeface="Wingdings" panose="05000000000000000000" pitchFamily="2" charset="2"/>
              <a:buChar char="Ø"/>
            </a:pPr>
            <a:endParaRPr lang="en-US" sz="3200" dirty="0"/>
          </a:p>
          <a:p>
            <a:pPr marL="457200" indent="-457200">
              <a:buFont typeface="Wingdings" panose="05000000000000000000" pitchFamily="2" charset="2"/>
              <a:buChar char="Ø"/>
            </a:pPr>
            <a:r>
              <a:rPr lang="en-US" sz="3200" dirty="0"/>
              <a:t>T</a:t>
            </a:r>
            <a:r>
              <a:rPr lang="en-US" sz="3200" dirty="0" smtClean="0"/>
              <a:t>hink </a:t>
            </a:r>
            <a:r>
              <a:rPr lang="en-US" sz="3200" dirty="0"/>
              <a:t>of some of the most pressing questions your audience will have and attempt to preemptively answer those </a:t>
            </a:r>
            <a:r>
              <a:rPr lang="en-US" sz="3200" dirty="0" smtClean="0"/>
              <a:t>questions</a:t>
            </a:r>
            <a:endParaRPr lang="en-US" sz="3200" dirty="0"/>
          </a:p>
        </p:txBody>
      </p:sp>
    </p:spTree>
    <p:extLst>
      <p:ext uri="{BB962C8B-B14F-4D97-AF65-F5344CB8AC3E}">
        <p14:creationId xmlns:p14="http://schemas.microsoft.com/office/powerpoint/2010/main" val="1877267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587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a:t>
            </a:r>
            <a:r>
              <a:rPr lang="en-US" sz="4400" b="1" dirty="0" smtClean="0"/>
              <a:t>Example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sz="2400" dirty="0" smtClean="0"/>
              <a:t>“When </a:t>
            </a:r>
            <a:r>
              <a:rPr lang="en-US" sz="2400" dirty="0"/>
              <a:t>it comes to the export of wastes, especially non-hazardous wastes, outside the EU, </a:t>
            </a:r>
            <a:r>
              <a:rPr lang="en-US" sz="2400" u="sng" dirty="0"/>
              <a:t>an important shortcoming is the insufficient control of the conditions under which these waste are managed in the destination countries</a:t>
            </a:r>
            <a:r>
              <a:rPr lang="en-US" sz="2400" dirty="0"/>
              <a:t>, especially in developing countries. </a:t>
            </a:r>
            <a:r>
              <a:rPr lang="en-US" sz="2400" u="sng" dirty="0"/>
              <a:t>Illegal shipments of waste within and outside the EU remain also a considerable problem</a:t>
            </a:r>
            <a:r>
              <a:rPr lang="en-US" sz="2400" dirty="0"/>
              <a:t>, due to the general nature of the provisions of the </a:t>
            </a:r>
            <a:r>
              <a:rPr lang="en-US" sz="2400" dirty="0" smtClean="0"/>
              <a:t>WSR…”</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816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Rights </a:t>
            </a:r>
            <a:r>
              <a:rPr lang="en-US" sz="4400" b="1" dirty="0"/>
              <a:t>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691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a:t>
            </a:r>
            <a:r>
              <a:rPr lang="en-US" sz="4400" b="1" dirty="0" smtClean="0"/>
              <a:t>Trafficking Example</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smtClean="0">
              <a:latin typeface="Times New Roman" panose="02020603050405020304" pitchFamily="18" charset="0"/>
              <a:cs typeface="Times New Roman" panose="02020603050405020304" pitchFamily="18" charset="0"/>
            </a:endParaRPr>
          </a:p>
          <a:p>
            <a:pPr marL="0" indent="0">
              <a:buNone/>
            </a:pPr>
            <a:r>
              <a:rPr lang="en-US" dirty="0" smtClean="0"/>
              <a:t>“The [Hungarian] government’s </a:t>
            </a:r>
            <a:r>
              <a:rPr lang="en-US" dirty="0"/>
              <a:t>trafficking victim identification mechanism did not apply to foreign victims without legal residence</a:t>
            </a:r>
            <a:r>
              <a:rPr lang="en-US" dirty="0" smtClean="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067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Refugee Rights Example</a:t>
            </a:r>
            <a:endParaRPr lang="en-US" sz="4400" b="1" dirty="0" smtClean="0"/>
          </a:p>
          <a:p>
            <a:pPr marL="0" indent="0">
              <a:buNone/>
            </a:pPr>
            <a:endParaRPr lang="en-US" dirty="0" smtClean="0"/>
          </a:p>
          <a:p>
            <a:pPr marL="0" indent="0">
              <a:buNone/>
            </a:pPr>
            <a:r>
              <a:rPr lang="en-US" dirty="0" smtClean="0"/>
              <a:t>“</a:t>
            </a:r>
            <a:r>
              <a:rPr lang="en-US" dirty="0"/>
              <a:t>The European Border and Coast Guard Agency </a:t>
            </a:r>
            <a:r>
              <a:rPr lang="en-US" dirty="0" err="1"/>
              <a:t>Frontex</a:t>
            </a:r>
            <a:r>
              <a:rPr lang="en-US" dirty="0"/>
              <a:t> is </a:t>
            </a:r>
            <a:r>
              <a:rPr lang="en-US" dirty="0" smtClean="0"/>
              <a:t>currently undergoing </a:t>
            </a:r>
            <a:r>
              <a:rPr lang="en-US" dirty="0"/>
              <a:t>intense scrutiny. An investigation of its own </a:t>
            </a:r>
            <a:r>
              <a:rPr lang="en-US" dirty="0" smtClean="0"/>
              <a:t>Management Board </a:t>
            </a:r>
            <a:r>
              <a:rPr lang="en-US" dirty="0"/>
              <a:t>did not fully clear the Agency from alleged involvement </a:t>
            </a:r>
            <a:r>
              <a:rPr lang="en-US" dirty="0" smtClean="0"/>
              <a:t>in pushbacks </a:t>
            </a:r>
            <a:r>
              <a:rPr lang="en-US" dirty="0"/>
              <a:t>– illegal returns that violate human rights under </a:t>
            </a:r>
            <a:r>
              <a:rPr lang="en-US" dirty="0" smtClean="0"/>
              <a:t>international and </a:t>
            </a:r>
            <a:r>
              <a:rPr lang="en-US" dirty="0"/>
              <a:t>EU law, including of the non-</a:t>
            </a:r>
            <a:r>
              <a:rPr lang="en-US" dirty="0" err="1"/>
              <a:t>refoulement</a:t>
            </a:r>
            <a:r>
              <a:rPr lang="en-US" dirty="0"/>
              <a:t> principle of the </a:t>
            </a:r>
            <a:r>
              <a:rPr lang="en-US" dirty="0" smtClean="0"/>
              <a:t>Geneva Refugee </a:t>
            </a:r>
            <a:r>
              <a:rPr lang="en-US" dirty="0"/>
              <a:t>Convention – at the Greek-Turkish maritime border in </a:t>
            </a:r>
            <a:r>
              <a:rPr lang="en-US" dirty="0" smtClean="0"/>
              <a:t>the Aegean</a:t>
            </a:r>
            <a:r>
              <a:rPr lang="en-US" dirty="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9297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QPT3VHF6MKWP-83287781-39063</_dlc_DocId>
    <_dlc_DocIdUrl xmlns="4595ca7b-3a15-4971-af5f-cadc29c03e04">
      <Url>https://qataruniversity-stage.qu.edu.qa/_layouts/15/DocIdRedir.aspx?ID=QPT3VHF6MKWP-83287781-39063</Url>
      <Description>QPT3VHF6MKWP-83287781-39063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1DE0D9-BF65-4933-9F5C-A8DD6C8B8954}"/>
</file>

<file path=customXml/itemProps2.xml><?xml version="1.0" encoding="utf-8"?>
<ds:datastoreItem xmlns:ds="http://schemas.openxmlformats.org/officeDocument/2006/customXml" ds:itemID="{DD0F6A59-16B3-42CB-924F-C8EF42D9ED42}"/>
</file>

<file path=customXml/itemProps3.xml><?xml version="1.0" encoding="utf-8"?>
<ds:datastoreItem xmlns:ds="http://schemas.openxmlformats.org/officeDocument/2006/customXml" ds:itemID="{6DAF350C-3047-4E33-AF99-1B251B6A0628}"/>
</file>

<file path=customXml/itemProps4.xml><?xml version="1.0" encoding="utf-8"?>
<ds:datastoreItem xmlns:ds="http://schemas.openxmlformats.org/officeDocument/2006/customXml" ds:itemID="{40F3D703-EDEC-48BD-BF2D-135B3FD9AE61}"/>
</file>

<file path=docProps/app.xml><?xml version="1.0" encoding="utf-8"?>
<Properties xmlns="http://schemas.openxmlformats.org/officeDocument/2006/extended-properties" xmlns:vt="http://schemas.openxmlformats.org/officeDocument/2006/docPropsVTypes">
  <Template>Integral</Template>
  <TotalTime>4404</TotalTime>
  <Words>708</Words>
  <Application>Microsoft Office PowerPoint</Application>
  <PresentationFormat>Widescreen</PresentationFormat>
  <Paragraphs>65</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Times New Roman</vt:lpstr>
      <vt:lpstr>Tw Cen MT</vt:lpstr>
      <vt:lpstr>Tw Cen MT Condensed</vt:lpstr>
      <vt:lpstr>Wingdings</vt:lpstr>
      <vt:lpstr>Wingdings 3</vt:lpstr>
      <vt:lpstr>Integral</vt:lpstr>
      <vt:lpstr>Doha courses on European union law  POLICY BRIEF WRITING EU &amp;Environmental Law and HUMAN RIGHTS Dr. RAFAEL BROWN</vt:lpstr>
      <vt:lpstr>DAY 3: PRESENT AND DEFEND</vt:lpstr>
      <vt:lpstr>DEFINING THE PROBLEM</vt:lpstr>
      <vt:lpstr>FRAME THE ISSUE</vt:lpstr>
      <vt:lpstr>PRESENT AND DEFEND</vt:lpstr>
      <vt:lpstr>PRESENT AND DEFEND</vt:lpstr>
      <vt:lpstr>PRESENT AND DEFEND</vt:lpstr>
      <vt:lpstr>PRESENT AND DEFEND</vt:lpstr>
      <vt:lpstr>PRESENT AND DEFEND</vt:lpstr>
      <vt:lpstr>EXAMPLE</vt:lpstr>
      <vt:lpstr>EXAMPLE</vt:lpstr>
      <vt:lpstr>REMINDER</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196</cp:revision>
  <dcterms:created xsi:type="dcterms:W3CDTF">2015-10-18T15:36:54Z</dcterms:created>
  <dcterms:modified xsi:type="dcterms:W3CDTF">2021-10-20T18:08:19Z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c9f7ccae-a041-4f26-83b6-db5c7acad3b2</vt:lpwstr>
  </property>
</Properties>
</file>