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29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2.xml" ContentType="application/vnd.openxmlformats-officedocument.presentationml.slide+xml"/>
  <Override PartName="/ppt/slides/slide36.xml" ContentType="application/vnd.openxmlformats-officedocument.presentationml.slide+xml"/>
  <Override PartName="/ppt/slides/slide21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sldIdLst>
    <p:sldId id="256" r:id="rId2"/>
    <p:sldId id="261" r:id="rId3"/>
    <p:sldId id="263" r:id="rId4"/>
    <p:sldId id="264" r:id="rId5"/>
    <p:sldId id="305" r:id="rId6"/>
    <p:sldId id="304" r:id="rId7"/>
    <p:sldId id="334" r:id="rId8"/>
    <p:sldId id="338" r:id="rId9"/>
    <p:sldId id="340" r:id="rId10"/>
    <p:sldId id="365" r:id="rId11"/>
    <p:sldId id="366" r:id="rId12"/>
    <p:sldId id="364" r:id="rId13"/>
    <p:sldId id="343" r:id="rId14"/>
    <p:sldId id="339" r:id="rId15"/>
    <p:sldId id="346" r:id="rId16"/>
    <p:sldId id="350" r:id="rId17"/>
    <p:sldId id="363" r:id="rId18"/>
    <p:sldId id="362" r:id="rId19"/>
    <p:sldId id="367" r:id="rId20"/>
    <p:sldId id="368" r:id="rId21"/>
    <p:sldId id="341" r:id="rId22"/>
    <p:sldId id="349" r:id="rId23"/>
    <p:sldId id="353" r:id="rId24"/>
    <p:sldId id="371" r:id="rId25"/>
    <p:sldId id="369" r:id="rId26"/>
    <p:sldId id="351" r:id="rId27"/>
    <p:sldId id="372" r:id="rId28"/>
    <p:sldId id="374" r:id="rId29"/>
    <p:sldId id="373" r:id="rId30"/>
    <p:sldId id="375" r:id="rId31"/>
    <p:sldId id="378" r:id="rId32"/>
    <p:sldId id="379" r:id="rId33"/>
    <p:sldId id="380" r:id="rId34"/>
    <p:sldId id="383" r:id="rId35"/>
    <p:sldId id="354" r:id="rId36"/>
    <p:sldId id="278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3" autoAdjust="0"/>
    <p:restoredTop sz="90015" autoAdjust="0"/>
  </p:normalViewPr>
  <p:slideViewPr>
    <p:cSldViewPr snapToGrid="0">
      <p:cViewPr varScale="1">
        <p:scale>
          <a:sx n="62" d="100"/>
          <a:sy n="62" d="100"/>
        </p:scale>
        <p:origin x="860" y="40"/>
      </p:cViewPr>
      <p:guideLst/>
    </p:cSldViewPr>
  </p:slideViewPr>
  <p:outlineViewPr>
    <p:cViewPr>
      <p:scale>
        <a:sx n="33" d="100"/>
        <a:sy n="33" d="100"/>
      </p:scale>
      <p:origin x="0" y="-12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customXml" Target="../customXml/item4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DDD0B-1772-4282-94C5-4FC6CF67787D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D29A-DFB8-4678-B622-80990428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8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07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44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95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7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60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31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36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138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89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0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381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941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011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376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696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017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863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964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950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164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25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208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208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873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179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648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341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472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00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5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6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8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00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19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7D29A-DFB8-4678-B622-8099042890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4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2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3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60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2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3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5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51FCFD-DD72-4BFA-B1FB-A69F7243ADB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D4178C-AAE9-4158-85B0-8514315666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5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qufaculty.qu.edu.qa/rbrown/projects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rbrown@qu.edu.qa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keuropa.eu/sites/default/files/2019-10/5_Policy%20Brief%20Business%20and%20Human%20Rights.pdf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mailto:rbrown@qu.edu.qa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538" y="5033640"/>
            <a:ext cx="777240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Doha courses on European union law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&amp;Environmental Law and HUMAN RIGHTS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33640"/>
            <a:ext cx="2758112" cy="74294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dirty="0" smtClean="0"/>
              <a:t>Advocacy means taking </a:t>
            </a:r>
            <a:r>
              <a:rPr lang="en-US" sz="5400" dirty="0"/>
              <a:t>action to create </a:t>
            </a:r>
            <a:r>
              <a:rPr lang="en-US" sz="5400" dirty="0" smtClean="0"/>
              <a:t>change.</a:t>
            </a:r>
            <a:endParaRPr lang="en-US" sz="4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10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4804" y="2000250"/>
            <a:ext cx="9692206" cy="415995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dirty="0" smtClean="0"/>
              <a:t>Advocacy means taking </a:t>
            </a:r>
            <a:r>
              <a:rPr lang="en-US" sz="5400" dirty="0"/>
              <a:t>action to create </a:t>
            </a:r>
            <a:r>
              <a:rPr lang="en-US" sz="5400" dirty="0" smtClean="0"/>
              <a:t>change.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5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dirty="0" smtClean="0"/>
              <a:t>Giving support to or to recommend a policy to create change. </a:t>
            </a:r>
          </a:p>
        </p:txBody>
      </p:sp>
    </p:spTree>
    <p:extLst>
      <p:ext uri="{BB962C8B-B14F-4D97-AF65-F5344CB8AC3E}">
        <p14:creationId xmlns:p14="http://schemas.microsoft.com/office/powerpoint/2010/main" val="12408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policy? </a:t>
            </a:r>
          </a:p>
        </p:txBody>
      </p:sp>
    </p:spTree>
    <p:extLst>
      <p:ext uri="{BB962C8B-B14F-4D97-AF65-F5344CB8AC3E}">
        <p14:creationId xmlns:p14="http://schemas.microsoft.com/office/powerpoint/2010/main" val="94892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1753154"/>
            <a:ext cx="8788088" cy="307144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/>
              <a:t>“A definite course or method of action selected from among alternatives and in the light of given conditions to guide and, usually, to determine present and future decisions.”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is not necessarily the same as law. 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help guide decisions, while law implement rules, procedures, or standards. 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1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policy brief?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8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4804" y="2084832"/>
            <a:ext cx="9692206" cy="407537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policy brief is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short evidence based document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ritten for uninformed policy makers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either (1) give nuanced information about a problem (</a:t>
            </a:r>
            <a:r>
              <a:rPr lang="en-US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or (2) propose a solution to a problem (</a:t>
            </a:r>
            <a:r>
              <a:rPr lang="en-US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51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748790"/>
            <a:ext cx="8972532" cy="391759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better to think of policy briefs as in a continuum…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Note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Brief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Summaries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Snapshot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62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an advocacy policy brief?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5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6896813" cy="353906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4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Rafael Brown, Clinical Assistant Professor, College of Law, Qatar University; Affiliate, Centre for Law and Development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Interest: artificial intelligence, cybersecurity, legal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and analysis,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arbitration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http://qufaculty.qu.edu.qa/rbrown/projects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197" y="3432725"/>
            <a:ext cx="1885950" cy="20773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954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Advocates for, or recommends a change, in 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policy, or the lack thereof.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49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3183" y="1870127"/>
            <a:ext cx="9707078" cy="30714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writing a policy brief, you must ask who it is who makes the policy you want to discuss? 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MAKER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7250" y="1885950"/>
            <a:ext cx="9139410" cy="3780435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policy is related to EU and environmental law or EU and human rights, then who are the policy makers?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reader is the policymaker?</a:t>
            </a:r>
          </a:p>
        </p:txBody>
      </p:sp>
    </p:spTree>
    <p:extLst>
      <p:ext uri="{BB962C8B-B14F-4D97-AF65-F5344CB8AC3E}">
        <p14:creationId xmlns:p14="http://schemas.microsoft.com/office/powerpoint/2010/main" val="11904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advocacy mean arguing with someone who disagrees with your opinion?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advocacy is a dialogue.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dirty="0"/>
              <a:t>Effective policy advocacy is a process of engaging in dialogue towards ownership and influence</a:t>
            </a:r>
            <a:r>
              <a:rPr lang="en-US" sz="3600" dirty="0" smtClean="0"/>
              <a:t>.”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-ICPA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89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advocacy understands the audience.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3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5831" y="2084832"/>
            <a:ext cx="9175002" cy="40753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busy, informed, non-specialist audience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hook audience early on and get them interested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persuade with scientific data and research</a:t>
            </a:r>
          </a:p>
        </p:txBody>
      </p:sp>
    </p:spTree>
    <p:extLst>
      <p:ext uri="{BB962C8B-B14F-4D97-AF65-F5344CB8AC3E}">
        <p14:creationId xmlns:p14="http://schemas.microsoft.com/office/powerpoint/2010/main" val="4833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advocacy understands its purpose.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8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 purpose, focus, and strategy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realistic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practical solutions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46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advocacy is one that people actually read.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9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6" y="1740489"/>
            <a:ext cx="8088045" cy="35390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rbrown@qu.edu.qa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Office: C356,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Bldg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I09, Rm D305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Hours: Sunday/Tuesday, 11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:00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– 12:00 PM; Monday/Wednesday 10:00AM-11:00AM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469" y="2084832"/>
            <a:ext cx="2589872" cy="18330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105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394342"/>
            <a:ext cx="8788088" cy="3272043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engaging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succinct 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(not wordy/not academic)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asy to understand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randed (CLD/Erasmus+) and promoted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0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0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4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different parts? </a:t>
            </a:r>
            <a:endParaRPr 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52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(catchy)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Summary/Key Points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(understandable and engaging)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(problem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tatement)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Body/Main Findings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(evidence/research)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(restate the problem and solution)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(maximum of three)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or two only)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Acknowledgement, Author, Disclaimer</a:t>
            </a:r>
          </a:p>
        </p:txBody>
      </p:sp>
    </p:spTree>
    <p:extLst>
      <p:ext uri="{BB962C8B-B14F-4D97-AF65-F5344CB8AC3E}">
        <p14:creationId xmlns:p14="http://schemas.microsoft.com/office/powerpoint/2010/main" val="6042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makes the formatting different?</a:t>
            </a:r>
          </a:p>
        </p:txBody>
      </p:sp>
    </p:spTree>
    <p:extLst>
      <p:ext uri="{BB962C8B-B14F-4D97-AF65-F5344CB8AC3E}">
        <p14:creationId xmlns:p14="http://schemas.microsoft.com/office/powerpoint/2010/main" val="17655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668385"/>
            <a:ext cx="8788088" cy="4697246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Policy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</a:t>
            </a:r>
            <a:endParaRPr lang="en-US" sz="40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/>
              <a:t>AK </a:t>
            </a:r>
            <a:r>
              <a:rPr lang="en-US" sz="4000" dirty="0"/>
              <a:t>Europa, Business and Human Rights, </a:t>
            </a:r>
            <a:endParaRPr lang="en-US" sz="5400" b="1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8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8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://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www.akeuropa.eu/sites/default/files/2019-10/5_Policy%20Brief%20Business%20and%20Human%20Rights.pdf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820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 FOR NEXT CLASS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1771650"/>
            <a:ext cx="8788088" cy="389473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/>
              <a:t>What is an </a:t>
            </a:r>
            <a:r>
              <a:rPr lang="en-US" sz="2800" b="1" dirty="0" smtClean="0"/>
              <a:t>EU </a:t>
            </a:r>
            <a:r>
              <a:rPr lang="en-US" sz="2800" b="1" dirty="0"/>
              <a:t>policy on environmental law or human rights law that you would want to change</a:t>
            </a:r>
            <a:r>
              <a:rPr lang="en-US" sz="2800" b="1" dirty="0" smtClean="0"/>
              <a:t>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or Human Rights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top 3 EU related policy problem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specific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DEADLINE: 12pm tomorrow, email to me at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rbrown@qu.edu.qa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assign groups based on your email.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9373" y="5054885"/>
            <a:ext cx="2802133" cy="754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17" y="5849108"/>
            <a:ext cx="2585714" cy="72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THE COURSE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450961" cy="35390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Information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Days: Monday, Tuesday, Wednesday, Thursday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 18-21, 2021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Time: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:00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PM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 will be held online via Microsoft Teams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405" y="2711366"/>
            <a:ext cx="3419856" cy="2420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471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175196" y="2311620"/>
            <a:ext cx="9417935" cy="221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Advocacy Policy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716" y="349360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2286000"/>
            <a:ext cx="9300489" cy="398747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what is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advocacy policy brief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policy brief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how to use policy brief as an advocacy tool</a:t>
            </a:r>
          </a:p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support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promote your policy brief</a:t>
            </a:r>
          </a:p>
          <a:p>
            <a:pPr marL="128016" lvl="1" indent="0">
              <a:lnSpc>
                <a:spcPct val="150000"/>
              </a:lnSpc>
              <a:buNone/>
            </a:pPr>
            <a:endParaRPr lang="en-US" sz="13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50000"/>
              </a:lnSpc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Syllabus Overview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4128" y="1875546"/>
            <a:ext cx="9300489" cy="428465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1: Introduction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Writing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 Policy Briefs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2: Policy Brief Topic Exploration and Template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Explore EU and environmental law issues, and EU and human rights issues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Template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3: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and Defend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and Defend: EU and Environmental Law Problem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and Defend: EU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Hunan Rights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Problem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4: Evidence, Strategy, and Promotion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Based Policy Brief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 Communication Tool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your Policy Brief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3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Introduction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class deliverable?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8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Brief (3-6 pages, 750-1500 words)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8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October 28, 2021, 8pm</a:t>
            </a:r>
            <a:endParaRPr lang="en-US" sz="4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4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44329" t="19721" r="42228" b="11418"/>
          <a:stretch/>
        </p:blipFill>
        <p:spPr>
          <a:xfrm>
            <a:off x="10475089" y="162046"/>
            <a:ext cx="1632029" cy="66959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6" y="1095108"/>
            <a:ext cx="523948" cy="36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543" y="3158941"/>
            <a:ext cx="1597290" cy="493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9370" y="4492922"/>
            <a:ext cx="1597290" cy="493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9370" y="5666385"/>
            <a:ext cx="1646063" cy="493819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8572" y="2594939"/>
            <a:ext cx="8788088" cy="307144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US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advocacy? </a:t>
            </a:r>
            <a:endParaRPr lang="en-US" sz="10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B0ECDBA3C64CA17A0EDA1F583A22" ma:contentTypeVersion="10" ma:contentTypeDescription="Create a new document." ma:contentTypeScope="" ma:versionID="7d8cd048ccc8525b498775d87f95a921">
  <xsd:schema xmlns:xsd="http://www.w3.org/2001/XMLSchema" xmlns:xs="http://www.w3.org/2001/XMLSchema" xmlns:p="http://schemas.microsoft.com/office/2006/metadata/properties" xmlns:ns2="4595ca7b-3a15-4971-af5f-cadc29c03e04" targetNamespace="http://schemas.microsoft.com/office/2006/metadata/properties" ma:root="true" ma:fieldsID="91704bcc1b3d810af0b8b673c3023ee6" ns2:_="">
    <xsd:import namespace="4595ca7b-3a15-4971-af5f-cadc29c03e0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5ca7b-3a15-4971-af5f-cadc29c03e0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95ca7b-3a15-4971-af5f-cadc29c03e04">QPT3VHF6MKWP-83287781-39061</_dlc_DocId>
    <_dlc_DocIdUrl xmlns="4595ca7b-3a15-4971-af5f-cadc29c03e04">
      <Url>https://qataruniversity-stage.qu.edu.qa/_layouts/15/DocIdRedir.aspx?ID=QPT3VHF6MKWP-83287781-39061</Url>
      <Description>QPT3VHF6MKWP-83287781-39061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30CDA3C-8956-497E-9704-6D07BFA47810}"/>
</file>

<file path=customXml/itemProps2.xml><?xml version="1.0" encoding="utf-8"?>
<ds:datastoreItem xmlns:ds="http://schemas.openxmlformats.org/officeDocument/2006/customXml" ds:itemID="{0E01C2A9-16A3-4465-AB02-AB76928B230B}"/>
</file>

<file path=customXml/itemProps3.xml><?xml version="1.0" encoding="utf-8"?>
<ds:datastoreItem xmlns:ds="http://schemas.openxmlformats.org/officeDocument/2006/customXml" ds:itemID="{6ED8F2D4-FFA4-4E5A-90F2-52D5E17F0F47}"/>
</file>

<file path=customXml/itemProps4.xml><?xml version="1.0" encoding="utf-8"?>
<ds:datastoreItem xmlns:ds="http://schemas.openxmlformats.org/officeDocument/2006/customXml" ds:itemID="{C08BD897-EFA6-479B-8B8A-41F5615A2854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4220</TotalTime>
  <Words>863</Words>
  <Application>Microsoft Office PowerPoint</Application>
  <PresentationFormat>Widescreen</PresentationFormat>
  <Paragraphs>178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</vt:lpstr>
      <vt:lpstr>Doha courses on European union law  POLICY BRIEF WRITING EU &amp;Environmental Law and HUMAN RIGHTS Dr. RAFAEL BROWN</vt:lpstr>
      <vt:lpstr>WELCOME TO THE COURSE</vt:lpstr>
      <vt:lpstr>WELCOME TO THE COURSE</vt:lpstr>
      <vt:lpstr>WELCOME TO THE COURSE</vt:lpstr>
      <vt:lpstr>DAY 1: Introduction</vt:lpstr>
      <vt:lpstr>LEARNING OUTCOMES</vt:lpstr>
      <vt:lpstr>Syllabus Overview</vt:lpstr>
      <vt:lpstr>COURSE Introduction</vt:lpstr>
      <vt:lpstr>ADVOCACY</vt:lpstr>
      <vt:lpstr>ADVOCACY</vt:lpstr>
      <vt:lpstr>ADVOCACY</vt:lpstr>
      <vt:lpstr>Policy</vt:lpstr>
      <vt:lpstr>Policy</vt:lpstr>
      <vt:lpstr>Policy</vt:lpstr>
      <vt:lpstr>Policy</vt:lpstr>
      <vt:lpstr>Policy BRIEF</vt:lpstr>
      <vt:lpstr>Policy BRIEF</vt:lpstr>
      <vt:lpstr>Policy BRIEF</vt:lpstr>
      <vt:lpstr>Policy BRIEF</vt:lpstr>
      <vt:lpstr>Policy BRIEF</vt:lpstr>
      <vt:lpstr>Policy</vt:lpstr>
      <vt:lpstr>Policy MAKER</vt:lpstr>
      <vt:lpstr>Policy BRIEF</vt:lpstr>
      <vt:lpstr>Policy BRIEF</vt:lpstr>
      <vt:lpstr>Policy BRIEF</vt:lpstr>
      <vt:lpstr>Policy BRIEF</vt:lpstr>
      <vt:lpstr>Policy BRIEF</vt:lpstr>
      <vt:lpstr>Policy BRIEF</vt:lpstr>
      <vt:lpstr>Policy BRIEF</vt:lpstr>
      <vt:lpstr>Policy BRIEF</vt:lpstr>
      <vt:lpstr>How to Write a Policy Brief</vt:lpstr>
      <vt:lpstr>How to Write a Policy Brief</vt:lpstr>
      <vt:lpstr>How to Write a Policy Brief</vt:lpstr>
      <vt:lpstr>How to Write a Policy Brief</vt:lpstr>
      <vt:lpstr>ASSIGNMENT FOR NEXT CLASS</vt:lpstr>
      <vt:lpstr>Questions?</vt:lpstr>
    </vt:vector>
  </TitlesOfParts>
  <Company>Qatar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Writing</dc:title>
  <dc:creator>Fatma Mansour M A Almesleh</dc:creator>
  <cp:lastModifiedBy>Rafael Dean Brown</cp:lastModifiedBy>
  <cp:revision>190</cp:revision>
  <dcterms:created xsi:type="dcterms:W3CDTF">2015-10-18T15:36:54Z</dcterms:created>
  <dcterms:modified xsi:type="dcterms:W3CDTF">2021-10-17T17:25:16Z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0x01010071B8B0ECDBA3C64CA17A0EDA1F583A22</vt:lpwstr>
  </property>
  <property fmtid="{D5CDD505-2E9C-101B-9397-08002B2CF9AE}" pid="3" name="_dlc_DocIdItemGuid">
    <vt:lpwstr>c0fdc9c5-6434-4407-bddc-b13c9485d3db</vt:lpwstr>
  </property>
</Properties>
</file>