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345" r:id="rId3"/>
    <p:sldId id="346" r:id="rId4"/>
    <p:sldId id="347" r:id="rId5"/>
    <p:sldId id="348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0000" autoAdjust="0"/>
  </p:normalViewPr>
  <p:slideViewPr>
    <p:cSldViewPr snapToGrid="0">
      <p:cViewPr varScale="1">
        <p:scale>
          <a:sx n="61" d="100"/>
          <a:sy n="61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95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16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19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76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module  – Doha courses on European union law – SPRING 2021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Francis Botchway (Sir William Blair Chair)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219208" cy="3775753"/>
          </a:xfrm>
        </p:spPr>
        <p:txBody>
          <a:bodyPr>
            <a:normAutofit/>
          </a:bodyPr>
          <a:lstStyle/>
          <a:p>
            <a:r>
              <a:rPr lang="en-US" sz="2000" dirty="0"/>
              <a:t>2007 (came into force 2009) Lisbon Treaty – to make the EU more democratic, more efficient to be able to deal with global issues; creation of new posts </a:t>
            </a:r>
            <a:r>
              <a:rPr lang="en-US" sz="2000" dirty="0" err="1"/>
              <a:t>eg</a:t>
            </a:r>
            <a:r>
              <a:rPr lang="en-US" sz="2000" dirty="0"/>
              <a:t> High Rep for foreign affairs, clarified powers that belong to nation states and those that belong to the EU.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2020 – </a:t>
            </a:r>
            <a:r>
              <a:rPr lang="en-US" sz="2000" dirty="0" err="1"/>
              <a:t>Brexit</a:t>
            </a:r>
            <a:r>
              <a:rPr lang="en-US" sz="2000" dirty="0"/>
              <a:t> agreement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1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ENLARGEMENT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076706" cy="47312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4400" dirty="0">
                <a:ln w="3175" cmpd="sng"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  <a:ea typeface="+mj-ea"/>
                <a:cs typeface="+mj-cs"/>
              </a:rPr>
              <a:t>The FOUNDING STATES</a:t>
            </a: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</a:rPr>
              <a:t>BENELUX</a:t>
            </a: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</a:rPr>
              <a:t>Germany</a:t>
            </a: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</a:rPr>
              <a:t>France</a:t>
            </a:r>
          </a:p>
          <a:p>
            <a:pPr marL="285750" lvl="0" indent="-2857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</a:rPr>
              <a:t>Italy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1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First Additions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1869897"/>
            <a:ext cx="9301401" cy="4988103"/>
          </a:xfrm>
        </p:spPr>
        <p:txBody>
          <a:bodyPr>
            <a:normAutofit/>
          </a:bodyPr>
          <a:lstStyle/>
          <a:p>
            <a:r>
              <a:rPr lang="en-US" sz="2000" dirty="0"/>
              <a:t>UK, Ireland and Denmark -1972/3</a:t>
            </a:r>
          </a:p>
          <a:p>
            <a:r>
              <a:rPr lang="en-US" sz="2000" dirty="0"/>
              <a:t>Norway rejected it in a referendum</a:t>
            </a:r>
          </a:p>
          <a:p>
            <a:r>
              <a:rPr lang="en-US" sz="2000" dirty="0"/>
              <a:t>Greece 1981</a:t>
            </a:r>
          </a:p>
          <a:p>
            <a:r>
              <a:rPr lang="en-US" sz="2000" dirty="0"/>
              <a:t>Spain and Portugal in 1986</a:t>
            </a:r>
          </a:p>
          <a:p>
            <a:r>
              <a:rPr lang="en-US" sz="2000" dirty="0"/>
              <a:t>Austria, Finland, Sweden – 1995</a:t>
            </a:r>
          </a:p>
          <a:p>
            <a:r>
              <a:rPr lang="en-US" sz="2000" dirty="0"/>
              <a:t>Cyprus, </a:t>
            </a:r>
            <a:r>
              <a:rPr lang="en-US" sz="2000" dirty="0" err="1"/>
              <a:t>Czechia</a:t>
            </a:r>
            <a:r>
              <a:rPr lang="en-US" sz="2000" dirty="0"/>
              <a:t>, Estonia, Hungary, Lithuania, Latvia, Malta, Poland, Slovakia, Slovenia - 2004</a:t>
            </a:r>
          </a:p>
          <a:p>
            <a:r>
              <a:rPr lang="en-US" sz="2000" dirty="0"/>
              <a:t>Bulgaria, Romania – 2007</a:t>
            </a:r>
          </a:p>
          <a:p>
            <a:r>
              <a:rPr lang="en-US" sz="2000" dirty="0"/>
              <a:t>Croatia – 2013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69309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CHALLENGES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8972533" cy="3874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Conflicts in Europe – Ukraine-Russia, Kurdish issue, restless regions in Spain, ethnic issues in Belgium, etc.</a:t>
            </a:r>
          </a:p>
          <a:p>
            <a:pPr marL="0" indent="0">
              <a:buNone/>
            </a:pPr>
            <a:r>
              <a:rPr lang="en-US" dirty="0"/>
              <a:t>Climate and the Environment </a:t>
            </a:r>
          </a:p>
          <a:p>
            <a:pPr marL="0" indent="0">
              <a:buNone/>
            </a:pPr>
            <a:r>
              <a:rPr lang="en-US" dirty="0"/>
              <a:t>Economic disparities and economic issues</a:t>
            </a:r>
          </a:p>
          <a:p>
            <a:pPr marL="0" indent="0">
              <a:buNone/>
            </a:pPr>
            <a:r>
              <a:rPr lang="en-US" dirty="0"/>
              <a:t>Human rights of Romany, ethic and language minorities, expatriates, asylum seekers and refugees, religious freedoms, etc</a:t>
            </a:r>
          </a:p>
          <a:p>
            <a:pPr marL="0" indent="0">
              <a:buNone/>
            </a:pPr>
            <a:r>
              <a:rPr lang="en-US" dirty="0"/>
              <a:t>Threats of separation or breakaway  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Brexit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Relations with the USA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77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QPT3VHF6MKWP-83287781-76873</_dlc_DocId>
    <_dlc_DocIdUrl xmlns="4595ca7b-3a15-4971-af5f-cadc29c03e04">
      <Url>https://qataruniversity-stage.qu.edu.qa/_layouts/15/DocIdRedir.aspx?ID=QPT3VHF6MKWP-83287781-76873</Url>
      <Description>QPT3VHF6MKWP-83287781-76873</Description>
    </_dlc_DocIdUrl>
  </documentManagement>
</p:properties>
</file>

<file path=customXml/itemProps1.xml><?xml version="1.0" encoding="utf-8"?>
<ds:datastoreItem xmlns:ds="http://schemas.openxmlformats.org/officeDocument/2006/customXml" ds:itemID="{D2624B7C-26CD-48E4-9928-1900D18574B7}"/>
</file>

<file path=customXml/itemProps2.xml><?xml version="1.0" encoding="utf-8"?>
<ds:datastoreItem xmlns:ds="http://schemas.openxmlformats.org/officeDocument/2006/customXml" ds:itemID="{B600021C-11AE-417C-B1C3-9D41A53874DD}"/>
</file>

<file path=customXml/itemProps3.xml><?xml version="1.0" encoding="utf-8"?>
<ds:datastoreItem xmlns:ds="http://schemas.openxmlformats.org/officeDocument/2006/customXml" ds:itemID="{6FDD2A5C-E14C-4B96-A5B4-4FE1017BED72}"/>
</file>

<file path=customXml/itemProps4.xml><?xml version="1.0" encoding="utf-8"?>
<ds:datastoreItem xmlns:ds="http://schemas.openxmlformats.org/officeDocument/2006/customXml" ds:itemID="{80F3ACBA-57E0-442A-9839-B3AB211DD277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28761</TotalTime>
  <Words>222</Words>
  <Application>Microsoft Office PowerPoint</Application>
  <PresentationFormat>Widescreen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Garamond</vt:lpstr>
      <vt:lpstr>Times New Roman</vt:lpstr>
      <vt:lpstr>Tw Cen MT</vt:lpstr>
      <vt:lpstr>Tw Cen MT Condensed</vt:lpstr>
      <vt:lpstr>Wingdings 3</vt:lpstr>
      <vt:lpstr>Integral</vt:lpstr>
      <vt:lpstr>Jean monnet module  – Doha courses on European union law – SPRING 2021 Prof. Francis Botchway (Sir William Blair Chair)</vt:lpstr>
      <vt:lpstr>PowerPoint Presentation</vt:lpstr>
      <vt:lpstr>EU ENLARGEMENT</vt:lpstr>
      <vt:lpstr>First Additions</vt:lpstr>
      <vt:lpstr>FUTURE CHALLENGES</vt:lpstr>
      <vt:lpstr>Thank you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تحريك الرقابة أمام المحكمة الدستورية عن طريق الدفع من الأفراد</dc:title>
  <dc:creator>Fatma Mansour M A Almesleh</dc:creator>
  <cp:lastModifiedBy>Rafael Dean Brown</cp:lastModifiedBy>
  <cp:revision>208</cp:revision>
  <dcterms:created xsi:type="dcterms:W3CDTF">2015-10-18T15:36:54Z</dcterms:created>
  <dcterms:modified xsi:type="dcterms:W3CDTF">2024-05-22T14:05:24Z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fd312da4-acb8-4c4e-b1f9-cabbb89fda5a</vt:lpwstr>
  </property>
</Properties>
</file>