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7" r:id="rId5"/>
    <p:sldId id="258" r:id="rId6"/>
  </p:sldIdLst>
  <p:sldSz cx="6858000" cy="9906000" type="A4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4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44"/>
    <p:restoredTop sz="94674"/>
  </p:normalViewPr>
  <p:slideViewPr>
    <p:cSldViewPr snapToGrid="0">
      <p:cViewPr varScale="1">
        <p:scale>
          <a:sx n="45" d="100"/>
          <a:sy n="45" d="100"/>
        </p:scale>
        <p:origin x="2048" y="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/>
          <a:lstStyle>
            <a:lvl1pPr algn="r">
              <a:defRPr sz="1200"/>
            </a:lvl1pPr>
          </a:lstStyle>
          <a:p>
            <a:fld id="{D43F5DC2-5F5C-D944-9AB0-29F199E3F345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2038" y="703263"/>
            <a:ext cx="243840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30" tIns="47115" rIns="94230" bIns="471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30" tIns="47115" rIns="94230" bIns="471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2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 anchor="b"/>
          <a:lstStyle>
            <a:lvl1pPr algn="r">
              <a:defRPr sz="1200"/>
            </a:lvl1pPr>
          </a:lstStyle>
          <a:p>
            <a:fld id="{EDB99378-CDF3-174B-BE63-2F748A4901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337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2038" y="703263"/>
            <a:ext cx="2438400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99378-CDF3-174B-BE63-2F748A49017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71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2038" y="703263"/>
            <a:ext cx="2438400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99378-CDF3-174B-BE63-2F748A49017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19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2" y="2"/>
            <a:ext cx="6857999" cy="741784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4847336"/>
            <a:ext cx="6057900" cy="2417064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2641600"/>
            <a:ext cx="6057900" cy="2166112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F0F4-8BC6-4FFB-A75D-838FAD2519CE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7407594"/>
            <a:ext cx="6858000" cy="6604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0A4E-3512-4EB5-9960-2FFFE8D6086E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4949190" y="0"/>
            <a:ext cx="34290" cy="9906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4985767" y="0"/>
            <a:ext cx="1885951" cy="9906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86350" y="396706"/>
            <a:ext cx="1428750" cy="845220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40271"/>
            <a:ext cx="4514850" cy="845220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92F9-ABEB-4118-A0F2-C9807572E448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80448" y="9211889"/>
            <a:ext cx="2877303" cy="527403"/>
          </a:xfrm>
        </p:spPr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4536"/>
            <a:ext cx="6172200" cy="1809496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8621-B819-4C41-8803-C241270F03B2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6858000" cy="3759196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3759196"/>
            <a:ext cx="6858000" cy="6604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356" y="171704"/>
            <a:ext cx="6009894" cy="2364232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5498" y="2641600"/>
            <a:ext cx="6016752" cy="9906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16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D9459-9230-4C48-B3E7-F1F1C4D25087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2354"/>
            <a:ext cx="3028950" cy="6678845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2354"/>
            <a:ext cx="3028950" cy="66788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39B4-89AC-48D3-BE4E-3A206A4DF40A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454094"/>
            <a:ext cx="3030141" cy="1033291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167" indent="0">
              <a:buNone/>
              <a:defRPr sz="2000" b="1"/>
            </a:lvl2pPr>
            <a:lvl3pPr marL="914334" indent="0">
              <a:buNone/>
              <a:defRPr sz="1800" b="1"/>
            </a:lvl3pPr>
            <a:lvl4pPr marL="1371500" indent="0">
              <a:buNone/>
              <a:defRPr sz="1600" b="1"/>
            </a:lvl4pPr>
            <a:lvl5pPr marL="1828667" indent="0">
              <a:buNone/>
              <a:defRPr sz="1600" b="1"/>
            </a:lvl5pPr>
            <a:lvl6pPr marL="2285834" indent="0">
              <a:buNone/>
              <a:defRPr sz="1600" b="1"/>
            </a:lvl6pPr>
            <a:lvl7pPr marL="2743001" indent="0">
              <a:buNone/>
              <a:defRPr sz="1600" b="1"/>
            </a:lvl7pPr>
            <a:lvl8pPr marL="3200167" indent="0">
              <a:buNone/>
              <a:defRPr sz="1600" b="1"/>
            </a:lvl8pPr>
            <a:lvl9pPr marL="3657334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3538184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454094"/>
            <a:ext cx="3031332" cy="1033291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167" indent="0">
              <a:buNone/>
              <a:defRPr sz="2000" b="1"/>
            </a:lvl2pPr>
            <a:lvl3pPr marL="914334" indent="0">
              <a:buNone/>
              <a:defRPr sz="1800" b="1"/>
            </a:lvl3pPr>
            <a:lvl4pPr marL="1371500" indent="0">
              <a:buNone/>
              <a:defRPr sz="1600" b="1"/>
            </a:lvl4pPr>
            <a:lvl5pPr marL="1828667" indent="0">
              <a:buNone/>
              <a:defRPr sz="1600" b="1"/>
            </a:lvl5pPr>
            <a:lvl6pPr marL="2285834" indent="0">
              <a:buNone/>
              <a:defRPr sz="1600" b="1"/>
            </a:lvl6pPr>
            <a:lvl7pPr marL="2743001" indent="0">
              <a:buNone/>
              <a:defRPr sz="1600" b="1"/>
            </a:lvl7pPr>
            <a:lvl8pPr marL="3200167" indent="0">
              <a:buNone/>
              <a:defRPr sz="1600" b="1"/>
            </a:lvl8pPr>
            <a:lvl9pPr marL="3657334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538184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3DAC-6D7C-4E26-87D4-A4EC7D46847D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D985-2027-4AB7-9C04-5FF498023B3A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1E414-AEA3-49F0-BDE3-A255DBEEFA3F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79" y="220133"/>
            <a:ext cx="1892808" cy="1413256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534" y="2517861"/>
            <a:ext cx="4440481" cy="65850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879" y="2498915"/>
            <a:ext cx="1851660" cy="6604000"/>
          </a:xfrm>
        </p:spPr>
        <p:txBody>
          <a:bodyPr/>
          <a:lstStyle>
            <a:lvl1pPr marL="0" indent="0">
              <a:buNone/>
              <a:defRPr sz="1400"/>
            </a:lvl1pPr>
            <a:lvl2pPr marL="457167" indent="0">
              <a:buNone/>
              <a:defRPr sz="1200"/>
            </a:lvl2pPr>
            <a:lvl3pPr marL="914334" indent="0">
              <a:buNone/>
              <a:defRPr sz="1000"/>
            </a:lvl3pPr>
            <a:lvl4pPr marL="1371500" indent="0">
              <a:buNone/>
              <a:defRPr sz="900"/>
            </a:lvl4pPr>
            <a:lvl5pPr marL="1828667" indent="0">
              <a:buNone/>
              <a:defRPr sz="900"/>
            </a:lvl5pPr>
            <a:lvl6pPr marL="2285834" indent="0">
              <a:buNone/>
              <a:defRPr sz="900"/>
            </a:lvl6pPr>
            <a:lvl7pPr marL="2743001" indent="0">
              <a:buNone/>
              <a:defRPr sz="900"/>
            </a:lvl7pPr>
            <a:lvl8pPr marL="3200167" indent="0">
              <a:buNone/>
              <a:defRPr sz="900"/>
            </a:lvl8pPr>
            <a:lvl9pPr marL="3657334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B842-4ED0-44C5-ABDD-CE622BF78047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141803" y="0"/>
            <a:ext cx="34290" cy="210007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2141803" y="0"/>
            <a:ext cx="34290" cy="210007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45" y="224536"/>
            <a:ext cx="1893862" cy="1413256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77856" y="2144725"/>
            <a:ext cx="4685547" cy="7761277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167" indent="0">
              <a:buNone/>
              <a:defRPr sz="2800"/>
            </a:lvl2pPr>
            <a:lvl3pPr marL="914334" indent="0">
              <a:buNone/>
              <a:defRPr sz="2400"/>
            </a:lvl3pPr>
            <a:lvl4pPr marL="1371500" indent="0">
              <a:buNone/>
              <a:defRPr sz="2000"/>
            </a:lvl4pPr>
            <a:lvl5pPr marL="1828667" indent="0">
              <a:buNone/>
              <a:defRPr sz="2000"/>
            </a:lvl5pPr>
            <a:lvl6pPr marL="2285834" indent="0">
              <a:buNone/>
              <a:defRPr sz="2000"/>
            </a:lvl6pPr>
            <a:lvl7pPr marL="2743001" indent="0">
              <a:buNone/>
              <a:defRPr sz="2000"/>
            </a:lvl7pPr>
            <a:lvl8pPr marL="3200167" indent="0">
              <a:buNone/>
              <a:defRPr sz="2000"/>
            </a:lvl8pPr>
            <a:lvl9pPr marL="3657334" indent="0">
              <a:buNone/>
              <a:defRPr sz="2000"/>
            </a:lvl9pPr>
            <a:extLst/>
          </a:lstStyle>
          <a:p>
            <a:r>
              <a:rPr kumimoji="0"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444" y="2496312"/>
            <a:ext cx="1851660" cy="6604000"/>
          </a:xfrm>
        </p:spPr>
        <p:txBody>
          <a:bodyPr/>
          <a:lstStyle>
            <a:lvl1pPr marL="0" indent="0">
              <a:buNone/>
              <a:defRPr sz="1400"/>
            </a:lvl1pPr>
            <a:lvl2pPr marL="457167" indent="0">
              <a:buNone/>
              <a:defRPr sz="1200"/>
            </a:lvl2pPr>
            <a:lvl3pPr marL="914334" indent="0">
              <a:buNone/>
              <a:defRPr sz="1000"/>
            </a:lvl3pPr>
            <a:lvl4pPr marL="1371500" indent="0">
              <a:buNone/>
              <a:defRPr sz="900"/>
            </a:lvl4pPr>
            <a:lvl5pPr marL="1828667" indent="0">
              <a:buNone/>
              <a:defRPr sz="900"/>
            </a:lvl5pPr>
            <a:lvl6pPr marL="2285834" indent="0">
              <a:buNone/>
              <a:defRPr sz="900"/>
            </a:lvl6pPr>
            <a:lvl7pPr marL="2743001" indent="0">
              <a:buNone/>
              <a:defRPr sz="900"/>
            </a:lvl7pPr>
            <a:lvl8pPr marL="3200167" indent="0">
              <a:buNone/>
              <a:defRPr sz="900"/>
            </a:lvl8pPr>
            <a:lvl9pPr marL="3657334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3444" y="1690624"/>
            <a:ext cx="1892808" cy="290576"/>
          </a:xfrm>
        </p:spPr>
        <p:txBody>
          <a:bodyPr/>
          <a:lstStyle/>
          <a:p>
            <a:fld id="{11070541-D6F0-4BF3-B12C-D31B13BC5409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141803" y="0"/>
            <a:ext cx="34290" cy="9906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2141803" y="0"/>
            <a:ext cx="34290" cy="9906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6856" y="1690624"/>
            <a:ext cx="3895344" cy="290576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54496" y="1690624"/>
            <a:ext cx="550398" cy="290576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2074071"/>
            <a:ext cx="6858000" cy="6604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2" y="2"/>
            <a:ext cx="6857999" cy="2070948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20133"/>
            <a:ext cx="6172200" cy="180709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564169"/>
            <a:ext cx="6172200" cy="6681435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355665"/>
            <a:ext cx="1600200" cy="39624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284F79C-C810-4097-B882-40CAEED7DE31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0447" y="9355665"/>
            <a:ext cx="4130790" cy="39624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53297" y="9355665"/>
            <a:ext cx="550398" cy="39624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880" indent="-320017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467" indent="-27430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24" indent="-228584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63" indent="-182867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360" indent="-182867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513" indent="-182867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667" indent="-182867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820" indent="-182867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0974" indent="-182867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3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0162125-9D16-EB46-98A1-92AEB81E752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58000" cy="990599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622422"/>
              </p:ext>
            </p:extLst>
          </p:nvPr>
        </p:nvGraphicFramePr>
        <p:xfrm>
          <a:off x="191018" y="1035628"/>
          <a:ext cx="6666981" cy="8770577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5022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4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781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6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</a:t>
                      </a: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EG" sz="1600" b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مخاطر الإحتيال في التقارير المالية والإدارية والرقابة عليها 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GE Dinar One" pitchFamily="18" charset="-7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EG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QA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البرنامج التدريبي</a:t>
                      </a:r>
                      <a:r>
                        <a:rPr lang="ar-QA" sz="16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ar-EG" sz="16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GE Dinar One" pitchFamily="18" charset="-7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44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LB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اللغة</a:t>
                      </a:r>
                      <a:r>
                        <a:rPr lang="ar-LB" sz="14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العربية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GE Dinar One" pitchFamily="18" charset="-7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QA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لغة البرنامج </a:t>
                      </a: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GE Dinar One" pitchFamily="18" charset="-78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2715">
                <a:tc>
                  <a:txBody>
                    <a:bodyPr/>
                    <a:lstStyle/>
                    <a:p>
                      <a:pPr algn="r"/>
                      <a:r>
                        <a:rPr kumimoji="0" lang="ar-QA" sz="1400" b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إجمالي عدد </a:t>
                      </a:r>
                      <a:r>
                        <a:rPr kumimoji="0" lang="ar-EG" sz="1400" b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الساعات  /   20   ساعة </a:t>
                      </a:r>
                      <a:r>
                        <a:rPr kumimoji="0" lang="en-US" sz="1400" b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</a:t>
                      </a:r>
                      <a:endParaRPr kumimoji="0" lang="ar-QA" sz="1400" b="1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QA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مدة البرنامج                    </a:t>
                      </a: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GE Dinar One" pitchFamily="18" charset="-78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9378">
                <a:tc>
                  <a:txBody>
                    <a:bodyPr/>
                    <a:lstStyle/>
                    <a:p>
                      <a:pPr algn="r" rtl="1"/>
                      <a:r>
                        <a:rPr lang="ar-EG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GE Dinar One" pitchFamily="18" charset="-78"/>
                          <a:cs typeface="Calibri" panose="020F0502020204030204" pitchFamily="34" charset="0"/>
                        </a:rPr>
                        <a:t>يهدف </a:t>
                      </a:r>
                      <a:r>
                        <a:rPr lang="ar-EG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GE Dinar One" pitchFamily="18" charset="-78"/>
                          <a:cs typeface="Calibri" panose="020F0502020204030204" pitchFamily="34" charset="0"/>
                        </a:rPr>
                        <a:t>البرنامج التدريبي الى </a:t>
                      </a:r>
                      <a:r>
                        <a:rPr kumimoji="0" lang="ar-S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تعريف المشاركين </a:t>
                      </a:r>
                      <a:r>
                        <a:rPr kumimoji="0" lang="ar-Q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ar-S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بمفهوم الإحتيال المالي</a:t>
                      </a:r>
                      <a:r>
                        <a:rPr kumimoji="0" lang="en-US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ar-EG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والإداري</a:t>
                      </a:r>
                      <a:r>
                        <a:rPr kumimoji="0" lang="ar-S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، وانواعة ، والطرق الشائعة في  الإحتيال ،</a:t>
                      </a:r>
                      <a:r>
                        <a:rPr kumimoji="0" lang="ar-EG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وشجرة الإحتيال </a:t>
                      </a:r>
                      <a:r>
                        <a:rPr kumimoji="0" lang="ar-S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والعناصر الرئيسية  لمثلث الإحتيال التي تتسبب في تحقق الإحتيال .ويتطرق البرنامج التدريبي الى مؤشرات الإحتيال ( المؤشرات الحمراء )  المرتبطة بأعمال الإحتيال  ، وكيفية استخدامها في كشف الإحتيال . مع جمع الأدلة لإثبات اعمال الإحتيال وإجراءات التحقيق مع المحتالين</a:t>
                      </a:r>
                      <a:endParaRPr kumimoji="0" lang="en-US" sz="14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r" rtl="1"/>
                      <a:r>
                        <a:rPr kumimoji="0" lang="ar-S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ويتناول البرنامج التدريبي اهمية وجود نظام رقابة فعال ،  وضوابط رقابية مختلفة سواء الكاشفة </a:t>
                      </a:r>
                      <a:r>
                        <a:rPr kumimoji="0" lang="ar-EG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ل</a:t>
                      </a:r>
                      <a:r>
                        <a:rPr kumimoji="0" lang="ar-S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كشف اعمال الإحتيال  ، </a:t>
                      </a:r>
                      <a:r>
                        <a:rPr kumimoji="0" lang="ar-EG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أو </a:t>
                      </a:r>
                      <a:r>
                        <a:rPr kumimoji="0" lang="ar-S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الوقائية لمنع الاحتيال،. مع </a:t>
                      </a:r>
                      <a:r>
                        <a:rPr kumimoji="0" lang="ar-Q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تناول</a:t>
                      </a:r>
                      <a:r>
                        <a:rPr kumimoji="0" lang="ar-S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دور التدقيق الداخلي في تقييم وتحسين فاعلية انظمة مكافحة الإحتيال بالمؤسسة ، مع رفع التقارير المناسبة لمجلس الإدارة والإدارة العليا .</a:t>
                      </a:r>
                      <a:endParaRPr kumimoji="0" lang="en-US" sz="14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ar-QA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اهداف البرنامج          </a:t>
                      </a: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GE Dinar One" pitchFamily="18" charset="-78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7777">
                <a:tc>
                  <a:txBody>
                    <a:bodyPr/>
                    <a:lstStyle/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تعريف الإحتيال وأنواعة 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شجرة الإحتيال 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مثلث الإحتيال وعناصرة الرئيسية التي تتسبب في الإحتيال 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المؤشرات  الحمراء المختلفة للإحتيال ( الرايات الحمراء للإحتيال )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الطرق الشائعة في الإحتيال 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الإحتيال  المالي المتعلق بعناصر الحسابات المختلفة والقوائم المالية ( المشتريات والمخازن، والإيرادات، والخزينة والبنوك ، الأصول ......)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الإحتيال الإداري 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الإحتيال  في وظائف وأنشطة الموارد البشرية ، والخدمات الإدارية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أنظمة إدارة المخاطر،و الرقابة الداخلية الفعالة لمنع وكشف الإحتيال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دور التدقيق الداخلي ، والتدقيق الخارجي في منع وكشف الإحتيال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تبليغ التقارير الى الجهات المعنية داخل وخارج المؤسسة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ar-QA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محتويات البرنامج      </a:t>
                      </a: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algn="r" rtl="0" eaLnBrk="1" latinLnBrk="0" hangingPunct="1"/>
                      <a:endParaRPr kumimoji="0" lang="ar-EG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GE Dinar One" pitchFamily="18" charset="-78"/>
                        <a:cs typeface="Calibri" panose="020F0502020204030204" pitchFamily="34" charset="0"/>
                      </a:endParaRPr>
                    </a:p>
                    <a:p>
                      <a:pPr marL="0" algn="r" rtl="0" eaLnBrk="1" latinLnBrk="0" hangingPunct="1"/>
                      <a:endParaRPr kumimoji="0" lang="ar-EG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GE Dinar One" pitchFamily="18" charset="-78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9841">
                <a:tc>
                  <a:txBody>
                    <a:bodyPr/>
                    <a:lstStyle/>
                    <a:p>
                      <a:pPr marL="0" algn="r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ar-QA" sz="1400" b="1" u="sng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نهاية</a:t>
                      </a:r>
                      <a:r>
                        <a:rPr kumimoji="0" lang="ar-QA" sz="1400" b="1" u="sng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ar-QA" sz="1400" b="1" u="sng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البرنامج، يكون المشاركين قادرين على </a:t>
                      </a:r>
                      <a:r>
                        <a:rPr kumimoji="0" lang="ar-QA" sz="1400" b="1" u="sng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endParaRPr kumimoji="0" lang="ar-EG" sz="1400" b="1" u="sng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 algn="r" rtl="1" eaLnBrk="1" latinLnBrk="0" hangingPunct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kumimoji="0" lang="ar-EG" sz="1400" b="0" u="non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فهم مخاطر الإحتيال  المالي والإداري ، وأنواعة المختلفة </a:t>
                      </a:r>
                    </a:p>
                    <a:p>
                      <a:pPr marL="285750" indent="-285750" algn="r" rtl="1" eaLnBrk="1" latinLnBrk="0" hangingPunct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kumimoji="0" lang="ar-EG" sz="1400" b="0" u="non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التعرف على مؤشرات الإحتيال   المالي والإداري </a:t>
                      </a:r>
                    </a:p>
                    <a:p>
                      <a:pPr marL="285750" indent="-285750" algn="r" rtl="1" eaLnBrk="1" latinLnBrk="0" hangingPunct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kumimoji="0" lang="ar-EG" sz="1400" b="0" u="non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التعرف على شجرة ومثلث الإحتيال و الأسباب التي تؤدي الى حالات الإحتيال </a:t>
                      </a:r>
                    </a:p>
                    <a:p>
                      <a:pPr marL="285750" indent="-285750" algn="r" rtl="1" eaLnBrk="1" latinLnBrk="0" hangingPunct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kumimoji="0" lang="ar-EG" sz="1400" b="0" u="non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الضوابط الرقابية الفعالة  لمنع وكشف الإحتيال المالي والإداري </a:t>
                      </a:r>
                    </a:p>
                    <a:p>
                      <a:pPr marL="285750" indent="-285750" algn="r" rtl="1" eaLnBrk="1" latinLnBrk="0" hangingPunct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kumimoji="0" lang="ar-EG" sz="1400" b="0" u="non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كيفية اعداد تقارير التدقيق  ورصد وتسجيل حالات الإحتيال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ar-QA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مخرجات التعلم </a:t>
                      </a: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algn="r" rtl="0" eaLnBrk="1" latinLnBrk="0" hangingPunct="1">
                        <a:lnSpc>
                          <a:spcPct val="150000"/>
                        </a:lnSpc>
                      </a:pP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r">
                        <a:lnSpc>
                          <a:spcPct val="150000"/>
                        </a:lnSpc>
                      </a:pP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r">
                        <a:lnSpc>
                          <a:spcPct val="150000"/>
                        </a:lnSpc>
                      </a:pP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91019" y="11282240"/>
            <a:ext cx="4130790" cy="396240"/>
          </a:xfrm>
        </p:spPr>
        <p:txBody>
          <a:bodyPr/>
          <a:lstStyle/>
          <a:p>
            <a:r>
              <a:rPr kumimoji="0" lang="en-US" dirty="0"/>
              <a:t>CCE- Course Data Collection Form - DF05/ Issue 01/ 5-2-2018</a:t>
            </a:r>
          </a:p>
        </p:txBody>
      </p:sp>
    </p:spTree>
    <p:extLst>
      <p:ext uri="{BB962C8B-B14F-4D97-AF65-F5344CB8AC3E}">
        <p14:creationId xmlns:p14="http://schemas.microsoft.com/office/powerpoint/2010/main" val="1168910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B289041-F276-B74E-A5B0-9187D74BC7B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6872989" cy="9906000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983961"/>
              </p:ext>
            </p:extLst>
          </p:nvPr>
        </p:nvGraphicFramePr>
        <p:xfrm>
          <a:off x="154089" y="1236321"/>
          <a:ext cx="6586966" cy="4755405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984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2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53054"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ar-BH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مدراء ، وورؤساء اقسام ، وموظفي  ادارة التدقيق الداخلي .</a:t>
                      </a:r>
                      <a:endParaRPr lang="ar-EG" sz="1600" b="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ar-BH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مدراء ، وورؤساء اقسام ، وموظفي  ادارة </a:t>
                      </a:r>
                      <a:r>
                        <a:rPr lang="ar-EG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المخاطر والإلتزام </a:t>
                      </a:r>
                      <a:endParaRPr lang="en-US" sz="1600" b="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ar-BH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مدراء ، ورؤساء اقسام ، وموظفي مكاتب</a:t>
                      </a:r>
                      <a:r>
                        <a:rPr lang="ar-EG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وشركات</a:t>
                      </a:r>
                      <a:r>
                        <a:rPr lang="ar-BH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التدقيق </a:t>
                      </a:r>
                      <a:endParaRPr lang="en-US" sz="1600" b="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ar-BH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مدراء ، رؤساء أقسام ،وموظفي إدارة الشؤون المالية </a:t>
                      </a:r>
                      <a:endParaRPr lang="en-US" sz="1600" b="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ar-BH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مدراء ، رؤساء أقسام موظفي الجهات الرقابية والإشرافية</a:t>
                      </a:r>
                      <a:endParaRPr lang="en-US" sz="1600" b="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ar-BH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طلاب الجامعات والمعاهد </a:t>
                      </a:r>
                      <a:r>
                        <a:rPr lang="ar-EG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، وحديثي التخرج </a:t>
                      </a:r>
                      <a:r>
                        <a:rPr lang="ar-BH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ذات الصلة بمجال التجارة والمحاسبة والتدقيق  </a:t>
                      </a:r>
                      <a:r>
                        <a:rPr lang="ar-EG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والإدارة </a:t>
                      </a:r>
                      <a:endParaRPr lang="en-US" sz="1600" b="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ar-BH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المهتمين عموماً بمجال التدقيق الداخلي  والمراجعة </a:t>
                      </a:r>
                      <a:r>
                        <a:rPr lang="ar-EG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والإلتزام والرقابة من الإدارة العليا والمديرين التنفيذين ، وعموم الموظفين بمؤسسات القطاع الخاص والجهات الحكومية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r>
                        <a:rPr kumimoji="0" lang="ar-QA" sz="1600" b="1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المستهدفة </a:t>
                      </a: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GE Dinar One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1245"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kumimoji="0" lang="ar-QA" sz="1600" kern="120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تقديم المحاضرات</a:t>
                      </a:r>
                      <a:endParaRPr kumimoji="0" lang="ar-EG" sz="16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kumimoji="0" lang="ar-EG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عرض المادة العلمية و</a:t>
                      </a:r>
                      <a:r>
                        <a:rPr kumimoji="0" lang="ar-QA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العرض التوضيحي </a:t>
                      </a:r>
                      <a:r>
                        <a:rPr kumimoji="0" lang="en-US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POWER POINT .</a:t>
                      </a:r>
                      <a:endParaRPr kumimoji="0" lang="ar-QA" sz="16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kumimoji="0" lang="ar-QA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نماذج وأوراق عمل </a:t>
                      </a:r>
                      <a:r>
                        <a:rPr kumimoji="0" lang="ar-EG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– حالات عملية ( ورش عمل )</a:t>
                      </a:r>
                    </a:p>
                    <a:p>
                      <a:pPr marL="342900" marR="0" lvl="0" indent="-34290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kumimoji="0" lang="ar-QA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طرح الأسئلة</a:t>
                      </a:r>
                      <a:r>
                        <a:rPr kumimoji="0" lang="en-US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kumimoji="0" lang="ar-QA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و</a:t>
                      </a:r>
                      <a:r>
                        <a:rPr kumimoji="0" lang="en-US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kumimoji="0" lang="ar-QA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النقاش المفتو</a:t>
                      </a:r>
                      <a:r>
                        <a:rPr kumimoji="0" lang="ar-EG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ح</a:t>
                      </a:r>
                      <a:r>
                        <a:rPr kumimoji="0" lang="en-US" sz="1600" b="1" kern="1200" baseline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endParaRPr kumimoji="0" lang="en-US" sz="1600" b="1" kern="1200" dirty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GE Dinar One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r>
                        <a:rPr kumimoji="0" lang="ar-QA" sz="1600" b="1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المادة التدريبية / </a:t>
                      </a:r>
                    </a:p>
                    <a:p>
                      <a:pPr marL="0" algn="r" rtl="1" eaLnBrk="1" latinLnBrk="0" hangingPunct="1"/>
                      <a:r>
                        <a:rPr kumimoji="0" lang="ar-QA" sz="1600" b="1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التكنولوجيا المستخدمة</a:t>
                      </a:r>
                      <a:r>
                        <a:rPr kumimoji="0" lang="ar-QA" sz="1600" b="1" kern="1200" baseline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90657" y="9438800"/>
            <a:ext cx="550398" cy="396240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68910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95ca7b-3a15-4971-af5f-cadc29c03e04">QPT3VHF6MKWP-83287781-84764</_dlc_DocId>
    <_dlc_DocIdUrl xmlns="4595ca7b-3a15-4971-af5f-cadc29c03e04">
      <Url>https://qataruniversity-stage.qu.edu.qa/_layouts/15/DocIdRedir.aspx?ID=QPT3VHF6MKWP-83287781-84764</Url>
      <Description>QPT3VHF6MKWP-83287781-84764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B8B0ECDBA3C64CA17A0EDA1F583A22" ma:contentTypeVersion="10" ma:contentTypeDescription="Create a new document." ma:contentTypeScope="" ma:versionID="7d8cd048ccc8525b498775d87f95a921">
  <xsd:schema xmlns:xsd="http://www.w3.org/2001/XMLSchema" xmlns:xs="http://www.w3.org/2001/XMLSchema" xmlns:p="http://schemas.microsoft.com/office/2006/metadata/properties" xmlns:ns2="4595ca7b-3a15-4971-af5f-cadc29c03e04" targetNamespace="http://schemas.microsoft.com/office/2006/metadata/properties" ma:root="true" ma:fieldsID="91704bcc1b3d810af0b8b673c3023ee6" ns2:_=""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168287D-B852-4208-90F0-D21D0A1D9FEC}">
  <ds:schemaRefs>
    <ds:schemaRef ds:uri="http://purl.org/dc/elements/1.1/"/>
    <ds:schemaRef ds:uri="http://www.w3.org/XML/1998/namespace"/>
    <ds:schemaRef ds:uri="http://schemas.microsoft.com/office/2006/documentManagement/types"/>
    <ds:schemaRef ds:uri="e7c69629-addf-493e-8c9f-027415aa3237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17b8e1d9-a8ac-4e77-a9c0-94b59d0d3ef4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1815BC-5D67-4875-AE5F-F7B56830A9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5D5720-A9E1-4974-A317-AE2371793ADF}"/>
</file>

<file path=customXml/itemProps4.xml><?xml version="1.0" encoding="utf-8"?>
<ds:datastoreItem xmlns:ds="http://schemas.openxmlformats.org/officeDocument/2006/customXml" ds:itemID="{EDED0A5F-120F-447A-90EA-0BC78BFFEB9F}"/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554</TotalTime>
  <Words>399</Words>
  <Application>Microsoft Office PowerPoint</Application>
  <PresentationFormat>A4 Paper (210x297 mm)</PresentationFormat>
  <Paragraphs>58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Corbel</vt:lpstr>
      <vt:lpstr>GE Dinar One</vt:lpstr>
      <vt:lpstr>Sakkal Majalla</vt:lpstr>
      <vt:lpstr>Wingdings</vt:lpstr>
      <vt:lpstr>Wingdings 2</vt:lpstr>
      <vt:lpstr>Wingdings 3</vt:lpstr>
      <vt:lpstr>Module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jlijy@qu.edu.qa</dc:creator>
  <cp:lastModifiedBy>Lina Khalaf</cp:lastModifiedBy>
  <cp:revision>35</cp:revision>
  <cp:lastPrinted>2023-10-26T08:20:55Z</cp:lastPrinted>
  <dcterms:created xsi:type="dcterms:W3CDTF">2012-09-19T13:32:44Z</dcterms:created>
  <dcterms:modified xsi:type="dcterms:W3CDTF">2024-06-15T14:54:29Z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0x01010071B8B0ECDBA3C64CA17A0EDA1F583A22</vt:lpwstr>
  </property>
  <property fmtid="{D5CDD505-2E9C-101B-9397-08002B2CF9AE}" pid="3" name="_dlc_DocIdItemGuid">
    <vt:lpwstr>51b34a69-319b-4ce2-92d0-48c5218f5f59</vt:lpwstr>
  </property>
</Properties>
</file>