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52E5B9-CE27-47A8-A76B-DE37F96CA005}">
  <a:tblStyle styleId="{5052E5B9-CE27-47A8-A76B-DE37F96CA005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3E7"/>
          </a:solidFill>
        </a:fill>
      </a:tcStyle>
    </a:wholeTbl>
    <a:band1H>
      <a:tcStyle>
        <a:tcBdr/>
        <a:fill>
          <a:solidFill>
            <a:srgbClr val="FFE6CB"/>
          </a:solidFill>
        </a:fill>
      </a:tcStyle>
    </a:band1H>
    <a:band1V>
      <a:tcStyle>
        <a:tcBdr/>
        <a:fill>
          <a:solidFill>
            <a:srgbClr val="FFE6CB"/>
          </a:solidFill>
        </a:fill>
      </a:tcStyle>
    </a:band1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344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51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305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70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042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21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4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27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61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54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27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663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249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422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54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728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6342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644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603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1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8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7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6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7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8" y="3406354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8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7" cy="4983477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0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6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6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ession%208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networks.com/ganp/probabilit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ession%209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turk.mit.edu/tutorial/1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ession%209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9.x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8: Implementing Survey Experiments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19,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839199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low cost options:  TESS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through NORC’s AmeriSpeak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probability-based sample with Internet 	access provided to those who need it; sample sizes 	negotiated with TESS staff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Prepared by TESS staff according to 	specs supplied by researcher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Fees: Free with support from NSF; data made publicly 	available one year after data collection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(</a:t>
            </a:r>
            <a:r>
              <a:rPr lang="en-GB" sz="238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http://www.tessexperiments.org/faqindex.html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available national panels with probability samples, modeled after TESS: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Longitudinal Internet Studies for the Social Sciences (Netherlands)  </a:t>
            </a:r>
            <a:r>
              <a:rPr lang="en-GB" sz="259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https://www.lissdata.nl/lissdata/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GESIS - Leibniz Institute for the Social Sciences at the University of Mannheim   </a:t>
            </a:r>
            <a:r>
              <a:rPr lang="en-GB" sz="259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http://www.gesis-panel.org/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Another American alternative: Gfk Knowledge Panel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http://www.knowledgenetworks.com/ganp/probability.html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Possibilities for mixed platform studies: Carbon Recapture Study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Design features: knowledge, attitudes &amp; beliefs, 	support for policies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to build knowledge and attitude scales?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item assessment in Pretest 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development of final instrument in Pretest 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Gfk KnowledgePanel for final study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item assessment in Pretest 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development of final instrument in Pretest 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Gfk KnowledgePanel for final study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pic>
        <p:nvPicPr>
          <p:cNvPr id="243" name="Shape 24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699" y="1814553"/>
            <a:ext cx="7513621" cy="452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37160" y="181737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Single factor solution</a:t>
            </a: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20" y="2305737"/>
            <a:ext cx="5981109" cy="4394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Clicker Question 13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39147" y="1830124"/>
            <a:ext cx="8865704" cy="489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641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of the following is </a:t>
            </a:r>
            <a:r>
              <a:rPr lang="en-GB" sz="2800"/>
              <a:t>not a consequence of using MTurk?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Highly educated respondents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Representative sample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Inexpensive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/>
              <a:t>Rapid data collection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Clicker Question 14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80009" y="1807264"/>
            <a:ext cx="8983978" cy="493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641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of the following is a disadvantage of using TESS?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Peer review of proposals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Representative sample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Inexpensive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Order effects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 of Session 8: What You Will Learn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" y="2274569"/>
            <a:ext cx="896112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Tradeoffs in the conduct of survey experiments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Alternative platforms for conducting survey experiments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Choosing the best platform for your 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71450" y="2057400"/>
            <a:ext cx="851534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primary considerations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many subjects/respondents do I need?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important is time to field?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big is my budget?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Concerns about external validity?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6200" y="2057400"/>
            <a:ext cx="89916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Sorting out the number of subjects: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Power analysis based on current knowledge of expected 	effects and outline of the experiments (# treatments)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Point estimate (i.e., mean or proportion) and its variance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Desired level of precision in the estimate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Desired confidence in incorrectly rejecting the null H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Valiant, Dever, &amp; Kreuter, “Power Calculations and Sample Size Determination”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low cost option: Amazon Mechanical Turk (MTurk)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78" name="Shape 178"/>
          <p:cNvGraphicFramePr/>
          <p:nvPr/>
        </p:nvGraphicFramePr>
        <p:xfrm>
          <a:off x="861059" y="2891790"/>
          <a:ext cx="7239000" cy="1703100"/>
        </p:xfrm>
        <a:graphic>
          <a:graphicData uri="http://schemas.openxmlformats.org/drawingml/2006/table">
            <a:tbl>
              <a:tblPr firstRow="1" bandRow="1">
                <a:noFill/>
                <a:tableStyleId>{5052E5B9-CE27-47A8-A76B-DE37F96CA005}</a:tableStyleId>
              </a:tblPr>
              <a:tblGrid>
                <a:gridCol w="3619500"/>
                <a:gridCol w="3619500"/>
              </a:tblGrid>
              <a:tr h="6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800" u="none" strike="noStrike" cap="none"/>
                        <a:t>Advantages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800" u="none" strike="noStrike" cap="none"/>
                        <a:t>Disadvantages</a:t>
                      </a:r>
                    </a:p>
                  </a:txBody>
                  <a:tcPr marL="91450" marR="91450" marT="45725" marB="45725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Low cost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Nonprobability sample</a:t>
                      </a:r>
                    </a:p>
                  </a:txBody>
                  <a:tcPr marL="91450" marR="91450" marT="45725" marB="45725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Speedy data collection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Sample biases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9269" y="1752600"/>
            <a:ext cx="9024729" cy="4724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low cost option: Amazon Mechanical Turk (MTurk)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Volunteer, non probability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Can be specified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Qualtrics instrument or TurkSuite Template 	Generator (</a:t>
            </a:r>
            <a:r>
              <a:rPr lang="en-GB" sz="217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http://mturk.mit.edu/template.php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Special terminology: 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Requesters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and 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Workers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perform 	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Human Intelligence Tasks (HITs)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Developing applications: </a:t>
            </a:r>
            <a:r>
              <a:rPr lang="en-GB" sz="217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http://mturk.mit.edu/tutorial/1.php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rgbClr val="8DBFFF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Fees: Payment to Workers per survey, overhead to MTurk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144000" cy="4724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Another low cost option: Qualtrics (</a:t>
            </a:r>
            <a:r>
              <a:rPr lang="en-GB" sz="238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https://www.qualtrics.com/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Mode: online web surveys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Recruitment: Purchased samples from different suppliers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Sample Specs: Can be specified, with quotas, from a supplier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Questionnaire: Proprietary software that can export an SPSS 	dataset , .CSV file, and other fixed field formats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Template Generator: (</a:t>
            </a:r>
            <a:r>
              <a:rPr lang="en-GB" sz="238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https://www.qualtrics.com/research-core/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Fees: Cost per completed interview, work with salesperson.                     	Many educational institutions have group licenses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839199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low cost options:  SurveyMonkey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anyone who answers a SurveyMonkey 	survey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can be specified, with quotas, from 	their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Proprietary software with 	applications accepted by many firms. No exporting 	data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Fees: Subscription by month or year with educational 	discount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Time-Sharing Experiments in the Social Sciences: TESS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Have to prepare a proposal for peer review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Wait for an appropriate field period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Some decisions made by TESS staff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Have to wait for field period for omnibus survey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http://www.tessexperiments.org/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QPT3VHF6MKWP-83287781-41479</_dlc_DocId>
    <_dlc_DocIdUrl xmlns="4595ca7b-3a15-4971-af5f-cadc29c03e04">
      <Url>https://qataruniversity-stage.qu.edu.qa/_layouts/15/DocIdRedir.aspx?ID=QPT3VHF6MKWP-83287781-41479</Url>
      <Description>QPT3VHF6MKWP-83287781-41479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7A0752-4A94-45B8-82D3-BAD76A715000}"/>
</file>

<file path=customXml/itemProps2.xml><?xml version="1.0" encoding="utf-8"?>
<ds:datastoreItem xmlns:ds="http://schemas.openxmlformats.org/officeDocument/2006/customXml" ds:itemID="{37808624-C4B3-4E00-92BC-9E3B9DA3CAD5}"/>
</file>

<file path=customXml/itemProps3.xml><?xml version="1.0" encoding="utf-8"?>
<ds:datastoreItem xmlns:ds="http://schemas.openxmlformats.org/officeDocument/2006/customXml" ds:itemID="{5D590B1F-D0D3-49DF-B2E0-D9D01534365F}"/>
</file>

<file path=customXml/itemProps4.xml><?xml version="1.0" encoding="utf-8"?>
<ds:datastoreItem xmlns:ds="http://schemas.openxmlformats.org/officeDocument/2006/customXml" ds:itemID="{0F682E33-34A9-4F34-9019-B71211DA2D0F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428</Words>
  <Application>Microsoft Office PowerPoint</Application>
  <PresentationFormat>On-screen Show (4:3)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Noto Sans Symbols</vt:lpstr>
      <vt:lpstr>Focus</vt:lpstr>
      <vt:lpstr>SESRI   Workshop on Survey-based Experiments</vt:lpstr>
      <vt:lpstr>Outline of Session 8: What You Will Learn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Experiments: Example</vt:lpstr>
      <vt:lpstr>Implementing Survey Experiments: Example</vt:lpstr>
      <vt:lpstr>Implementing Survey Experiments: Example</vt:lpstr>
      <vt:lpstr>Implementing Survey Experiments: Example</vt:lpstr>
      <vt:lpstr>Clicker Question 13</vt:lpstr>
      <vt:lpstr>Clicker Question 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3</cp:revision>
  <dcterms:modified xsi:type="dcterms:W3CDTF">2017-11-14T05:45:16Z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a4d8ce18-3f55-4cf5-b7b0-c4876afd1382</vt:lpwstr>
  </property>
</Properties>
</file>